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88" r:id="rId20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04" Type="http://schemas.openxmlformats.org/officeDocument/2006/relationships/slide" Target="slides/slide13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3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Google Shape;4904;g33c5e4031bd_0_8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05" name="Google Shape;4905;g33c5e4031bd_0_8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906" name="Google Shape;4906;g33c5e4031bd_0_817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notesSlide" Target="../notesSlides/notesSlide133.xml"/></Relationships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7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701"/>
          <p:cNvSpPr/>
          <p:nvPr/>
        </p:nvSpPr>
        <p:spPr>
          <a:xfrm>
            <a:off x="2438400" y="1828800"/>
            <a:ext cx="2743200" cy="2514600"/>
          </a:xfrm>
          <a:custGeom>
            <a:rect b="b" l="l" r="r" t="t"/>
            <a:pathLst>
              <a:path extrusionOk="0" h="2112" w="1728">
                <a:moveTo>
                  <a:pt x="0" y="0"/>
                </a:moveTo>
                <a:cubicBezTo>
                  <a:pt x="204" y="100"/>
                  <a:pt x="408" y="200"/>
                  <a:pt x="576" y="336"/>
                </a:cubicBezTo>
                <a:cubicBezTo>
                  <a:pt x="744" y="472"/>
                  <a:pt x="872" y="648"/>
                  <a:pt x="1008" y="816"/>
                </a:cubicBezTo>
                <a:cubicBezTo>
                  <a:pt x="1144" y="984"/>
                  <a:pt x="1272" y="1128"/>
                  <a:pt x="1392" y="1344"/>
                </a:cubicBezTo>
                <a:cubicBezTo>
                  <a:pt x="1512" y="1560"/>
                  <a:pt x="1672" y="1984"/>
                  <a:pt x="1728" y="2112"/>
                </a:cubicBezTo>
              </a:path>
            </a:pathLst>
          </a:cu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09" name="Google Shape;4909;p701"/>
          <p:cNvGrpSpPr/>
          <p:nvPr/>
        </p:nvGrpSpPr>
        <p:grpSpPr>
          <a:xfrm>
            <a:off x="2424113" y="1485900"/>
            <a:ext cx="4762500" cy="2900080"/>
            <a:chOff x="1755" y="922"/>
            <a:chExt cx="3000" cy="2760"/>
          </a:xfrm>
        </p:grpSpPr>
        <p:cxnSp>
          <p:nvCxnSpPr>
            <p:cNvPr id="4910" name="Google Shape;4910;p701"/>
            <p:cNvCxnSpPr/>
            <p:nvPr/>
          </p:nvCxnSpPr>
          <p:spPr>
            <a:xfrm>
              <a:off x="1761" y="922"/>
              <a:ext cx="0" cy="270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11" name="Google Shape;4911;p701"/>
            <p:cNvCxnSpPr/>
            <p:nvPr/>
          </p:nvCxnSpPr>
          <p:spPr>
            <a:xfrm>
              <a:off x="1755" y="3682"/>
              <a:ext cx="3000" cy="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12" name="Google Shape;4912;p701"/>
          <p:cNvSpPr/>
          <p:nvPr/>
        </p:nvSpPr>
        <p:spPr>
          <a:xfrm rot="-5400000">
            <a:off x="901800" y="2382900"/>
            <a:ext cx="1401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Bikes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3" name="Google Shape;4913;p701"/>
          <p:cNvSpPr/>
          <p:nvPr/>
        </p:nvSpPr>
        <p:spPr>
          <a:xfrm>
            <a:off x="3810000" y="4629150"/>
            <a:ext cx="2880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4" name="Google Shape;4914;p701"/>
          <p:cNvSpPr/>
          <p:nvPr/>
        </p:nvSpPr>
        <p:spPr>
          <a:xfrm>
            <a:off x="1785900" y="1156050"/>
            <a:ext cx="576300" cy="3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915" name="Google Shape;4915;p701"/>
          <p:cNvSpPr/>
          <p:nvPr/>
        </p:nvSpPr>
        <p:spPr>
          <a:xfrm>
            <a:off x="2417778" y="4470806"/>
            <a:ext cx="4696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0        2        4       6       8       10</a:t>
            </a:r>
            <a:endParaRPr/>
          </a:p>
        </p:txBody>
      </p:sp>
      <p:sp>
        <p:nvSpPr>
          <p:cNvPr id="4916" name="Google Shape;4916;p701"/>
          <p:cNvSpPr/>
          <p:nvPr/>
        </p:nvSpPr>
        <p:spPr>
          <a:xfrm>
            <a:off x="3276600" y="217170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7" name="Google Shape;4917;p701"/>
          <p:cNvSpPr/>
          <p:nvPr/>
        </p:nvSpPr>
        <p:spPr>
          <a:xfrm>
            <a:off x="3967163" y="272296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8" name="Google Shape;4918;p701"/>
          <p:cNvSpPr/>
          <p:nvPr/>
        </p:nvSpPr>
        <p:spPr>
          <a:xfrm>
            <a:off x="4572000" y="33718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9" name="Google Shape;4919;p701"/>
          <p:cNvSpPr/>
          <p:nvPr/>
        </p:nvSpPr>
        <p:spPr>
          <a:xfrm>
            <a:off x="2362200" y="17716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0" name="Google Shape;4920;p701"/>
          <p:cNvSpPr/>
          <p:nvPr/>
        </p:nvSpPr>
        <p:spPr>
          <a:xfrm>
            <a:off x="4845050" y="2257425"/>
            <a:ext cx="195300" cy="146400"/>
          </a:xfrm>
          <a:prstGeom prst="ellipse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1" name="Google Shape;4921;p701"/>
          <p:cNvSpPr/>
          <p:nvPr/>
        </p:nvSpPr>
        <p:spPr>
          <a:xfrm>
            <a:off x="2438400" y="154305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4922" name="Google Shape;4922;p701"/>
          <p:cNvSpPr/>
          <p:nvPr/>
        </p:nvSpPr>
        <p:spPr>
          <a:xfrm>
            <a:off x="3352800" y="188595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4923" name="Google Shape;4923;p701"/>
          <p:cNvSpPr/>
          <p:nvPr/>
        </p:nvSpPr>
        <p:spPr>
          <a:xfrm>
            <a:off x="4038600" y="240030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4924" name="Google Shape;4924;p701"/>
          <p:cNvSpPr/>
          <p:nvPr/>
        </p:nvSpPr>
        <p:spPr>
          <a:xfrm>
            <a:off x="4648200" y="3086100"/>
            <a:ext cx="365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4925" name="Google Shape;4925;p701"/>
          <p:cNvSpPr/>
          <p:nvPr/>
        </p:nvSpPr>
        <p:spPr>
          <a:xfrm>
            <a:off x="5257800" y="4057650"/>
            <a:ext cx="350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4926" name="Google Shape;4926;p701"/>
          <p:cNvSpPr/>
          <p:nvPr/>
        </p:nvSpPr>
        <p:spPr>
          <a:xfrm>
            <a:off x="5146675" y="2208610"/>
            <a:ext cx="377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4927" name="Google Shape;4927;p701"/>
          <p:cNvSpPr/>
          <p:nvPr/>
        </p:nvSpPr>
        <p:spPr>
          <a:xfrm>
            <a:off x="2362200" y="3429000"/>
            <a:ext cx="2533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Inefficient/ Unemployment</a:t>
            </a:r>
            <a:endParaRPr/>
          </a:p>
        </p:txBody>
      </p:sp>
      <p:sp>
        <p:nvSpPr>
          <p:cNvPr id="4928" name="Google Shape;4928;p701"/>
          <p:cNvSpPr/>
          <p:nvPr/>
        </p:nvSpPr>
        <p:spPr>
          <a:xfrm>
            <a:off x="3429000" y="1257300"/>
            <a:ext cx="3962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Impossible/Unattainable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(given current resources)</a:t>
            </a:r>
            <a:endParaRPr/>
          </a:p>
        </p:txBody>
      </p:sp>
      <p:cxnSp>
        <p:nvCxnSpPr>
          <p:cNvPr id="4929" name="Google Shape;4929;p701"/>
          <p:cNvCxnSpPr/>
          <p:nvPr/>
        </p:nvCxnSpPr>
        <p:spPr>
          <a:xfrm flipH="1">
            <a:off x="4962575" y="1827610"/>
            <a:ext cx="120600" cy="397500"/>
          </a:xfrm>
          <a:prstGeom prst="straightConnector1">
            <a:avLst/>
          </a:prstGeom>
          <a:noFill/>
          <a:ln cap="flat" cmpd="sng" w="50800">
            <a:solidFill>
              <a:srgbClr val="CC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30" name="Google Shape;4930;p701"/>
          <p:cNvSpPr/>
          <p:nvPr/>
        </p:nvSpPr>
        <p:spPr>
          <a:xfrm>
            <a:off x="4572000" y="2857500"/>
            <a:ext cx="3384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</a:t>
            </a:r>
            <a:endParaRPr/>
          </a:p>
        </p:txBody>
      </p:sp>
      <p:cxnSp>
        <p:nvCxnSpPr>
          <p:cNvPr id="4931" name="Google Shape;4931;p701"/>
          <p:cNvCxnSpPr/>
          <p:nvPr/>
        </p:nvCxnSpPr>
        <p:spPr>
          <a:xfrm flipH="1">
            <a:off x="5029213" y="3257550"/>
            <a:ext cx="887400" cy="694200"/>
          </a:xfrm>
          <a:prstGeom prst="straightConnector1">
            <a:avLst/>
          </a:prstGeom>
          <a:noFill/>
          <a:ln cap="flat" cmpd="sng" w="50800">
            <a:solidFill>
              <a:srgbClr val="CC000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32" name="Google Shape;4932;p701"/>
          <p:cNvSpPr/>
          <p:nvPr/>
        </p:nvSpPr>
        <p:spPr>
          <a:xfrm>
            <a:off x="152400" y="57150"/>
            <a:ext cx="8782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8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Possibilities</a:t>
            </a:r>
            <a:endParaRPr/>
          </a:p>
        </p:txBody>
      </p:sp>
      <p:sp>
        <p:nvSpPr>
          <p:cNvPr id="4933" name="Google Shape;4933;p701"/>
          <p:cNvSpPr/>
          <p:nvPr/>
        </p:nvSpPr>
        <p:spPr>
          <a:xfrm>
            <a:off x="5105400" y="4286250"/>
            <a:ext cx="157200" cy="117900"/>
          </a:xfrm>
          <a:prstGeom prst="ellipse">
            <a:avLst/>
          </a:prstGeom>
          <a:solidFill>
            <a:srgbClr val="CC0000"/>
          </a:solidFill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34" name="Google Shape;4934;p701"/>
          <p:cNvSpPr/>
          <p:nvPr/>
        </p:nvSpPr>
        <p:spPr>
          <a:xfrm>
            <a:off x="152400" y="571500"/>
            <a:ext cx="9144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8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PPG graphically demonstrates scarcity, trade-offs, opportunity costs, and efficiency?</a:t>
            </a:r>
            <a:endParaRPr/>
          </a:p>
        </p:txBody>
      </p:sp>
      <p:sp>
        <p:nvSpPr>
          <p:cNvPr id="4935" name="Google Shape;4935;p701"/>
          <p:cNvSpPr txBox="1"/>
          <p:nvPr>
            <p:ph idx="12" type="sldNum"/>
          </p:nvPr>
        </p:nvSpPr>
        <p:spPr>
          <a:xfrm>
            <a:off x="7239000" y="3600450"/>
            <a:ext cx="190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